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sldIdLst>
    <p:sldId id="259" r:id="rId3"/>
    <p:sldId id="263" r:id="rId4"/>
    <p:sldId id="448" r:id="rId5"/>
    <p:sldId id="504" r:id="rId6"/>
    <p:sldId id="505" r:id="rId7"/>
    <p:sldId id="506" r:id="rId8"/>
    <p:sldId id="507" r:id="rId9"/>
    <p:sldId id="508" r:id="rId10"/>
    <p:sldId id="509" r:id="rId11"/>
    <p:sldId id="513" r:id="rId12"/>
    <p:sldId id="510" r:id="rId13"/>
    <p:sldId id="511" r:id="rId14"/>
    <p:sldId id="512" r:id="rId15"/>
    <p:sldId id="472" r:id="rId16"/>
    <p:sldId id="478" r:id="rId17"/>
    <p:sldId id="514" r:id="rId18"/>
    <p:sldId id="515" r:id="rId19"/>
    <p:sldId id="516" r:id="rId20"/>
    <p:sldId id="517" r:id="rId21"/>
    <p:sldId id="518" r:id="rId22"/>
    <p:sldId id="537" r:id="rId23"/>
    <p:sldId id="538" r:id="rId24"/>
    <p:sldId id="539" r:id="rId25"/>
    <p:sldId id="519" r:id="rId26"/>
    <p:sldId id="540" r:id="rId27"/>
    <p:sldId id="520" r:id="rId28"/>
    <p:sldId id="521" r:id="rId29"/>
    <p:sldId id="541" r:id="rId30"/>
    <p:sldId id="522" r:id="rId31"/>
    <p:sldId id="528" r:id="rId32"/>
    <p:sldId id="523" r:id="rId33"/>
    <p:sldId id="524" r:id="rId34"/>
    <p:sldId id="527" r:id="rId35"/>
    <p:sldId id="525" r:id="rId36"/>
    <p:sldId id="526" r:id="rId37"/>
    <p:sldId id="529" r:id="rId38"/>
    <p:sldId id="530" r:id="rId39"/>
    <p:sldId id="531" r:id="rId40"/>
    <p:sldId id="532" r:id="rId41"/>
    <p:sldId id="533" r:id="rId42"/>
    <p:sldId id="534" r:id="rId43"/>
    <p:sldId id="542" r:id="rId44"/>
    <p:sldId id="543" r:id="rId45"/>
    <p:sldId id="544" r:id="rId46"/>
    <p:sldId id="545" r:id="rId47"/>
    <p:sldId id="546" r:id="rId48"/>
    <p:sldId id="547" r:id="rId49"/>
    <p:sldId id="548" r:id="rId50"/>
    <p:sldId id="551" r:id="rId51"/>
    <p:sldId id="552" r:id="rId52"/>
    <p:sldId id="553" r:id="rId53"/>
    <p:sldId id="549" r:id="rId54"/>
    <p:sldId id="401" r:id="rId55"/>
    <p:sldId id="488" r:id="rId56"/>
    <p:sldId id="556" r:id="rId57"/>
    <p:sldId id="554" r:id="rId58"/>
    <p:sldId id="557" r:id="rId59"/>
    <p:sldId id="555" r:id="rId60"/>
    <p:sldId id="550" r:id="rId61"/>
    <p:sldId id="567" r:id="rId62"/>
    <p:sldId id="498" r:id="rId63"/>
    <p:sldId id="558" r:id="rId64"/>
    <p:sldId id="563" r:id="rId65"/>
    <p:sldId id="559" r:id="rId66"/>
    <p:sldId id="564" r:id="rId67"/>
    <p:sldId id="560" r:id="rId68"/>
    <p:sldId id="565" r:id="rId69"/>
    <p:sldId id="561" r:id="rId70"/>
    <p:sldId id="566" r:id="rId71"/>
    <p:sldId id="562" r:id="rId72"/>
    <p:sldId id="25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372A"/>
    <a:srgbClr val="D63025"/>
    <a:srgbClr val="120701"/>
    <a:srgbClr val="F7FBF9"/>
    <a:srgbClr val="B62E24"/>
    <a:srgbClr val="DB3431"/>
    <a:srgbClr val="DEDAD9"/>
    <a:srgbClr val="F8C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3F25E-AEB8-45C7-B9CC-7158A331DEA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18C6F-3310-4DBB-96A5-51E928F68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3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8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85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7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4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69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0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7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75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7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66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3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39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1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2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0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7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0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0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7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BB2C33-E227-EBE0-B24C-4CC6A38B7490}"/>
              </a:ext>
            </a:extLst>
          </p:cNvPr>
          <p:cNvGrpSpPr/>
          <p:nvPr/>
        </p:nvGrpSpPr>
        <p:grpSpPr>
          <a:xfrm>
            <a:off x="301077" y="4573374"/>
            <a:ext cx="11372492" cy="2133600"/>
            <a:chOff x="247288" y="4528551"/>
            <a:chExt cx="11372492" cy="21336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3A574-E4E3-AC65-97AE-AD628225D042}"/>
                </a:ext>
              </a:extLst>
            </p:cNvPr>
            <p:cNvSpPr/>
            <p:nvPr/>
          </p:nvSpPr>
          <p:spPr>
            <a:xfrm>
              <a:off x="552087" y="4528551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531FB66-61BD-6148-751E-19AA4029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63" y="5494997"/>
              <a:ext cx="2084032" cy="715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D24E-8667-F824-39A9-3F246A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513" y="5363627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8A7861E1-CAF9-1E03-E5AA-F5627B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7" y="5700877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6E2FA0-F7E1-2270-2937-4DA909CB7AD5}"/>
                </a:ext>
              </a:extLst>
            </p:cNvPr>
            <p:cNvSpPr txBox="1">
              <a:spLocks/>
            </p:cNvSpPr>
            <p:nvPr/>
          </p:nvSpPr>
          <p:spPr>
            <a:xfrm>
              <a:off x="247288" y="4680951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sp>
        <p:nvSpPr>
          <p:cNvPr id="12" name="Text Box 1">
            <a:extLst>
              <a:ext uri="{FF2B5EF4-FFF2-40B4-BE49-F238E27FC236}">
                <a16:creationId xmlns:a16="http://schemas.microsoft.com/office/drawing/2014/main" id="{9FF8A57A-136B-305E-D927-6C3603E07967}"/>
              </a:ext>
            </a:extLst>
          </p:cNvPr>
          <p:cNvSpPr txBox="1"/>
          <p:nvPr/>
        </p:nvSpPr>
        <p:spPr>
          <a:xfrm>
            <a:off x="43722" y="2726737"/>
            <a:ext cx="12192000" cy="91691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 in 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51D46-EA3E-FC8C-EDBE-EC71CDE6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77" y="214567"/>
            <a:ext cx="2913463" cy="944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E82C5-098E-3CBC-326D-A5C11E3BD9D8}"/>
              </a:ext>
            </a:extLst>
          </p:cNvPr>
          <p:cNvSpPr/>
          <p:nvPr/>
        </p:nvSpPr>
        <p:spPr>
          <a:xfrm>
            <a:off x="5791199" y="1506070"/>
            <a:ext cx="609601" cy="81210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7200" b="1" dirty="0">
                <a:ln w="6600">
                  <a:solidFill>
                    <a:srgbClr val="12070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034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585963-E6E1-FD8F-F099-E84BFA2E95DD}"/>
              </a:ext>
            </a:extLst>
          </p:cNvPr>
          <p:cNvSpPr/>
          <p:nvPr/>
        </p:nvSpPr>
        <p:spPr>
          <a:xfrm>
            <a:off x="144690" y="393529"/>
            <a:ext cx="48325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Dynamic-Based Formula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009DB-98B1-2C22-9BE5-7AB6FC5D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56" y="904044"/>
            <a:ext cx="10031225" cy="5953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B5B40-376A-211E-4B32-50ABAB54A458}"/>
              </a:ext>
            </a:extLst>
          </p:cNvPr>
          <p:cNvSpPr/>
          <p:nvPr/>
        </p:nvSpPr>
        <p:spPr>
          <a:xfrm>
            <a:off x="3098207" y="5052506"/>
            <a:ext cx="68828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Always Uses the current value in the cell</a:t>
            </a:r>
          </a:p>
        </p:txBody>
      </p:sp>
    </p:spTree>
    <p:extLst>
      <p:ext uri="{BB962C8B-B14F-4D97-AF65-F5344CB8AC3E}">
        <p14:creationId xmlns:p14="http://schemas.microsoft.com/office/powerpoint/2010/main" val="26128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64B78-C5C7-6D3F-CBEB-5E028899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056465"/>
            <a:ext cx="9754961" cy="58015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6E0DCE-3425-47B5-B846-A3183F71AD5B}"/>
              </a:ext>
            </a:extLst>
          </p:cNvPr>
          <p:cNvSpPr/>
          <p:nvPr/>
        </p:nvSpPr>
        <p:spPr>
          <a:xfrm>
            <a:off x="558397" y="393529"/>
            <a:ext cx="40051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Chain of Calculation</a:t>
            </a:r>
          </a:p>
        </p:txBody>
      </p:sp>
    </p:spTree>
    <p:extLst>
      <p:ext uri="{BB962C8B-B14F-4D97-AF65-F5344CB8AC3E}">
        <p14:creationId xmlns:p14="http://schemas.microsoft.com/office/powerpoint/2010/main" val="381703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A5CAA-3CF5-B19B-8E80-654755DE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34" y="909669"/>
            <a:ext cx="9974067" cy="58682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452500-CD67-9BE8-CB78-4365696FF860}"/>
              </a:ext>
            </a:extLst>
          </p:cNvPr>
          <p:cNvSpPr/>
          <p:nvPr/>
        </p:nvSpPr>
        <p:spPr>
          <a:xfrm>
            <a:off x="183080" y="263338"/>
            <a:ext cx="69050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Referencing a cell in another sheet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5F306-4B0E-F8E0-FFD1-290517DC4004}"/>
              </a:ext>
            </a:extLst>
          </p:cNvPr>
          <p:cNvSpPr/>
          <p:nvPr/>
        </p:nvSpPr>
        <p:spPr>
          <a:xfrm>
            <a:off x="4252354" y="3843778"/>
            <a:ext cx="3687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Products!N2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48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What is a good question? | Dragonfly Training">
            <a:extLst>
              <a:ext uri="{FF2B5EF4-FFF2-40B4-BE49-F238E27FC236}">
                <a16:creationId xmlns:a16="http://schemas.microsoft.com/office/drawing/2014/main" id="{EAD5DA5C-675E-4578-02D9-D4DBDD7D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376" y="1308853"/>
            <a:ext cx="3343202" cy="33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10D46-986E-E153-2B02-78439E7A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44" y="3036306"/>
            <a:ext cx="6020730" cy="13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- Free computer icons">
            <a:extLst>
              <a:ext uri="{FF2B5EF4-FFF2-40B4-BE49-F238E27FC236}">
                <a16:creationId xmlns:a16="http://schemas.microsoft.com/office/drawing/2014/main" id="{93EEA3AC-B5C9-B068-D603-16BECA95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3" y="645782"/>
            <a:ext cx="2572732" cy="25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12E21E-AEB5-3FA8-105F-39C3904A55F7}"/>
              </a:ext>
            </a:extLst>
          </p:cNvPr>
          <p:cNvSpPr/>
          <p:nvPr/>
        </p:nvSpPr>
        <p:spPr>
          <a:xfrm>
            <a:off x="3627529" y="1147318"/>
            <a:ext cx="517160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 3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EF448-D626-1783-C22C-F97D3F0EB436}"/>
              </a:ext>
            </a:extLst>
          </p:cNvPr>
          <p:cNvSpPr txBox="1"/>
          <p:nvPr/>
        </p:nvSpPr>
        <p:spPr>
          <a:xfrm>
            <a:off x="-62753" y="3402290"/>
            <a:ext cx="12254753" cy="916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 in Excel</a:t>
            </a:r>
          </a:p>
        </p:txBody>
      </p:sp>
    </p:spTree>
    <p:extLst>
      <p:ext uri="{BB962C8B-B14F-4D97-AF65-F5344CB8AC3E}">
        <p14:creationId xmlns:p14="http://schemas.microsoft.com/office/powerpoint/2010/main" val="15339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1308848" y="1076137"/>
            <a:ext cx="9368118" cy="400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3-1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are creating a formula in a worksheet called Summary. This formula also includes a reference to cell H2 in a worksheet called Products. How will this reference appear in the formula?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	Products!H2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	ProductsH2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	!H2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hat is a good question? | Dragonfly Training">
            <a:extLst>
              <a:ext uri="{FF2B5EF4-FFF2-40B4-BE49-F238E27FC236}">
                <a16:creationId xmlns:a16="http://schemas.microsoft.com/office/drawing/2014/main" id="{2F67936F-EF2E-848A-A7EA-0227DAEA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29" y="62755"/>
            <a:ext cx="1982861" cy="19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1308848" y="1076137"/>
            <a:ext cx="9368118" cy="400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3-1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are creating a formula in a worksheet called Summary. This formula also includes a reference to cell H2 in a worksheet called Products. How will this reference appear in the formula?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	</a:t>
            </a:r>
            <a:r>
              <a:rPr lang="en-US" sz="24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Products!H2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	ProductsH2</a:t>
            </a:r>
          </a:p>
          <a:p>
            <a:pPr lvl="1"/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	!H2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Small person and word ANSWER. Stock Photo by ©rukanoga 26677269">
            <a:extLst>
              <a:ext uri="{FF2B5EF4-FFF2-40B4-BE49-F238E27FC236}">
                <a16:creationId xmlns:a16="http://schemas.microsoft.com/office/drawing/2014/main" id="{CBE4C02F-CEE6-93F0-6A67-3D6774AF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77" y="7462"/>
            <a:ext cx="1936423" cy="19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27178-823A-F195-4686-E10813B1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32" y="4945120"/>
            <a:ext cx="7956845" cy="12088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24247F-050D-C6B4-1C89-E371755C858B}"/>
              </a:ext>
            </a:extLst>
          </p:cNvPr>
          <p:cNvSpPr/>
          <p:nvPr/>
        </p:nvSpPr>
        <p:spPr>
          <a:xfrm>
            <a:off x="2830832" y="4945120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011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D63025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Controlling calculations 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90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08E19-8DD8-50BB-8511-C44157DE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75732"/>
            <a:ext cx="12041280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9C18A-E918-6D8D-2037-1BEB35C4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42390"/>
            <a:ext cx="1207938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Formula 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Controlling calculations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447177" y="5329220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Calculating a Percentage of a Number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8DE21C-873B-344C-A465-A639A1B098E8}"/>
              </a:ext>
            </a:extLst>
          </p:cNvPr>
          <p:cNvSpPr txBox="1"/>
          <p:nvPr/>
        </p:nvSpPr>
        <p:spPr>
          <a:xfrm>
            <a:off x="1345307" y="5007647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30A51E-D36B-3EAF-F057-85142A6D4A20}"/>
              </a:ext>
            </a:extLst>
          </p:cNvPr>
          <p:cNvGrpSpPr/>
          <p:nvPr/>
        </p:nvGrpSpPr>
        <p:grpSpPr>
          <a:xfrm>
            <a:off x="1589751" y="4080047"/>
            <a:ext cx="7200000" cy="1080000"/>
            <a:chOff x="1437351" y="3508484"/>
            <a:chExt cx="7200000" cy="1080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3EC2E2-FC97-3507-A998-16F8A7E9E09B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5B3264-2B4C-67F0-DD80-6CB413E08532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Cell References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7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  <p:bldP spid="19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7DE76-8A4D-DE11-3AC0-2F35135F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8100"/>
            <a:ext cx="1214607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116C2F-C4D8-F358-245B-ED53BA111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04866"/>
              </p:ext>
            </p:extLst>
          </p:nvPr>
        </p:nvGraphicFramePr>
        <p:xfrm>
          <a:off x="1398494" y="986118"/>
          <a:ext cx="9197787" cy="4437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5376">
                  <a:extLst>
                    <a:ext uri="{9D8B030D-6E8A-4147-A177-3AD203B41FA5}">
                      <a16:colId xmlns:a16="http://schemas.microsoft.com/office/drawing/2014/main" val="3336789944"/>
                    </a:ext>
                  </a:extLst>
                </a:gridCol>
                <a:gridCol w="2087307">
                  <a:extLst>
                    <a:ext uri="{9D8B030D-6E8A-4147-A177-3AD203B41FA5}">
                      <a16:colId xmlns:a16="http://schemas.microsoft.com/office/drawing/2014/main" val="3212317366"/>
                    </a:ext>
                  </a:extLst>
                </a:gridCol>
                <a:gridCol w="4335104">
                  <a:extLst>
                    <a:ext uri="{9D8B030D-6E8A-4147-A177-3AD203B41FA5}">
                      <a16:colId xmlns:a16="http://schemas.microsoft.com/office/drawing/2014/main" val="3594967737"/>
                    </a:ext>
                  </a:extLst>
                </a:gridCol>
              </a:tblGrid>
              <a:tr h="4780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Name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Symbol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Example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16031875"/>
                  </a:ext>
                </a:extLst>
              </a:tr>
              <a:tr h="4780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Exponent 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^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10^2=100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01975070"/>
                  </a:ext>
                </a:extLst>
              </a:tr>
              <a:tr h="6132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Multiplication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*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10*2=20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02795214"/>
                  </a:ext>
                </a:extLst>
              </a:tr>
              <a:tr h="4780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Division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/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10/2=5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17139138"/>
                  </a:ext>
                </a:extLst>
              </a:tr>
              <a:tr h="4780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Addition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+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10+2=12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241131"/>
                  </a:ext>
                </a:extLst>
              </a:tr>
              <a:tr h="4780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Subtraction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10-2=8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10218553"/>
                  </a:ext>
                </a:extLst>
              </a:tr>
              <a:tr h="4780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Equivalence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=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10 = 10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60817347"/>
                  </a:ext>
                </a:extLst>
              </a:tr>
              <a:tr h="4780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Greater than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&gt; 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10&gt;2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99099170"/>
                  </a:ext>
                </a:extLst>
              </a:tr>
              <a:tr h="4780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Less than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&lt; 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2&lt;10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214223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7370B7-B940-8E87-306A-D5F8BF00DA3D}"/>
              </a:ext>
            </a:extLst>
          </p:cNvPr>
          <p:cNvSpPr txBox="1"/>
          <p:nvPr/>
        </p:nvSpPr>
        <p:spPr>
          <a:xfrm>
            <a:off x="543073" y="296229"/>
            <a:ext cx="5454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96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sz="2800" dirty="0"/>
              <a:t>Order of precedence in calculations</a:t>
            </a:r>
          </a:p>
        </p:txBody>
      </p:sp>
    </p:spTree>
    <p:extLst>
      <p:ext uri="{BB962C8B-B14F-4D97-AF65-F5344CB8AC3E}">
        <p14:creationId xmlns:p14="http://schemas.microsoft.com/office/powerpoint/2010/main" val="39199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F5A83-38B7-11BC-22E2-5EC20B88C8AF}"/>
              </a:ext>
            </a:extLst>
          </p:cNvPr>
          <p:cNvSpPr txBox="1"/>
          <p:nvPr/>
        </p:nvSpPr>
        <p:spPr>
          <a:xfrm>
            <a:off x="986117" y="1910310"/>
            <a:ext cx="10632142" cy="1432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following formula is processed from left to right: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1F1F1F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=A4+C10-D15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C53B7-13FD-19DA-5D0D-9548CA3417F2}"/>
              </a:ext>
            </a:extLst>
          </p:cNvPr>
          <p:cNvSpPr txBox="1"/>
          <p:nvPr/>
        </p:nvSpPr>
        <p:spPr>
          <a:xfrm>
            <a:off x="1" y="1806952"/>
            <a:ext cx="12192000" cy="12666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Aft>
                <a:spcPts val="800"/>
              </a:spcAft>
              <a:defRPr sz="320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However, the following formula would not be processed from left to right:</a:t>
            </a:r>
          </a:p>
          <a:p>
            <a:pPr algn="ctr"/>
            <a:r>
              <a:rPr lang="en-US" sz="4000" b="1" dirty="0"/>
              <a:t>=B4-D10/H9</a:t>
            </a:r>
          </a:p>
        </p:txBody>
      </p:sp>
    </p:spTree>
    <p:extLst>
      <p:ext uri="{BB962C8B-B14F-4D97-AF65-F5344CB8AC3E}">
        <p14:creationId xmlns:p14="http://schemas.microsoft.com/office/powerpoint/2010/main" val="426851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DA6D2-8483-D7DD-76BC-A12C052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70969"/>
            <a:ext cx="12022228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2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FC4D1-08FE-B41B-1769-B25ABC32896B}"/>
              </a:ext>
            </a:extLst>
          </p:cNvPr>
          <p:cNvSpPr txBox="1"/>
          <p:nvPr/>
        </p:nvSpPr>
        <p:spPr>
          <a:xfrm>
            <a:off x="699246" y="1093632"/>
            <a:ext cx="9843248" cy="3708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4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Brackets to Control a Calculation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Adding brackets to the calculation allows you to override the Order of Precedence and direct Excel to process the formula in a specific order.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1F1F1F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=(B4-D10)/H9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4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A30B6-0B63-6978-1F23-2B5007347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2863"/>
            <a:ext cx="12031754" cy="67922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665B98-7591-6CE9-D66D-2880879EA207}"/>
              </a:ext>
            </a:extLst>
          </p:cNvPr>
          <p:cNvSpPr/>
          <p:nvPr/>
        </p:nvSpPr>
        <p:spPr>
          <a:xfrm>
            <a:off x="4924847" y="2967335"/>
            <a:ext cx="2342309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D5372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279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3B234-7204-C1DE-F272-2D9A0D1F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32863"/>
            <a:ext cx="12060333" cy="67922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5D009F-B7BA-BDD7-6D95-5D63BCAB3718}"/>
              </a:ext>
            </a:extLst>
          </p:cNvPr>
          <p:cNvSpPr/>
          <p:nvPr/>
        </p:nvSpPr>
        <p:spPr>
          <a:xfrm>
            <a:off x="4924847" y="2967335"/>
            <a:ext cx="2342309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D5372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87740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502ECB-A1F0-022B-8F19-AF3369CADF8F}"/>
              </a:ext>
            </a:extLst>
          </p:cNvPr>
          <p:cNvSpPr txBox="1"/>
          <p:nvPr/>
        </p:nvSpPr>
        <p:spPr>
          <a:xfrm>
            <a:off x="2244319" y="1573891"/>
            <a:ext cx="8341982" cy="802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1F1F1F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=((30+20)-(5*2))/2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E3F69-6A9F-E45E-1629-84361BEA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5" y="603746"/>
            <a:ext cx="4363059" cy="8287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55691B-30E0-DA54-C920-658009093B1C}"/>
              </a:ext>
            </a:extLst>
          </p:cNvPr>
          <p:cNvSpPr/>
          <p:nvPr/>
        </p:nvSpPr>
        <p:spPr>
          <a:xfrm>
            <a:off x="4794324" y="2505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ACB43C-F008-E1C7-ACD8-BF20F7F33006}"/>
              </a:ext>
            </a:extLst>
          </p:cNvPr>
          <p:cNvSpPr/>
          <p:nvPr/>
        </p:nvSpPr>
        <p:spPr>
          <a:xfrm>
            <a:off x="7015244" y="2505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DA9E9-D644-130C-CD95-4AA8C8C40DD2}"/>
              </a:ext>
            </a:extLst>
          </p:cNvPr>
          <p:cNvSpPr/>
          <p:nvPr/>
        </p:nvSpPr>
        <p:spPr>
          <a:xfrm>
            <a:off x="6001163" y="2376611"/>
            <a:ext cx="42030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7160D4-83AF-9A7D-E782-21134219289E}"/>
              </a:ext>
            </a:extLst>
          </p:cNvPr>
          <p:cNvGrpSpPr/>
          <p:nvPr/>
        </p:nvGrpSpPr>
        <p:grpSpPr>
          <a:xfrm>
            <a:off x="3791737" y="2422777"/>
            <a:ext cx="4901390" cy="923330"/>
            <a:chOff x="3791737" y="2422777"/>
            <a:chExt cx="4901390" cy="9233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900056-D4A7-D1B6-F21A-BC708C600F6D}"/>
                </a:ext>
              </a:extLst>
            </p:cNvPr>
            <p:cNvSpPr/>
            <p:nvPr/>
          </p:nvSpPr>
          <p:spPr>
            <a:xfrm>
              <a:off x="3791737" y="2422777"/>
              <a:ext cx="3946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CDBF59-1AB2-2930-F189-3BC89D492EFD}"/>
                </a:ext>
              </a:extLst>
            </p:cNvPr>
            <p:cNvSpPr/>
            <p:nvPr/>
          </p:nvSpPr>
          <p:spPr>
            <a:xfrm>
              <a:off x="8298468" y="2422777"/>
              <a:ext cx="3946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B9EF519-09D1-5C9F-A157-4AAE95B5B400}"/>
              </a:ext>
            </a:extLst>
          </p:cNvPr>
          <p:cNvSpPr/>
          <p:nvPr/>
        </p:nvSpPr>
        <p:spPr>
          <a:xfrm>
            <a:off x="8693127" y="2431759"/>
            <a:ext cx="803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6A8D61-E605-60EF-90A0-DCDFEFC5CE7B}"/>
              </a:ext>
            </a:extLst>
          </p:cNvPr>
          <p:cNvSpPr/>
          <p:nvPr/>
        </p:nvSpPr>
        <p:spPr>
          <a:xfrm>
            <a:off x="5767926" y="3558077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0F7083-0C18-E646-4140-A4DE2B095C1A}"/>
              </a:ext>
            </a:extLst>
          </p:cNvPr>
          <p:cNvSpPr/>
          <p:nvPr/>
        </p:nvSpPr>
        <p:spPr>
          <a:xfrm>
            <a:off x="6747786" y="3558059"/>
            <a:ext cx="803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CFB324-5B77-F213-752D-E688A8458E05}"/>
              </a:ext>
            </a:extLst>
          </p:cNvPr>
          <p:cNvSpPr/>
          <p:nvPr/>
        </p:nvSpPr>
        <p:spPr>
          <a:xfrm>
            <a:off x="6152183" y="4628395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274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27F62-481B-1D55-7A79-E6AED13F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42390"/>
            <a:ext cx="1207938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43627E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Formula ?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19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206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319497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 References 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7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320E7-EA03-8625-AB4D-9A8D51FB6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61442"/>
            <a:ext cx="12060333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DF4C8-C16F-1330-EEA0-35256861F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6" b="13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85F85-5A6A-5D38-657A-EA159501D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0" b="44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46D01-4934-BC37-6AC7-B3FE21BB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47153"/>
            <a:ext cx="12079386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0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B401F-BB89-7EA7-44B3-06D2B3FF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7" b="14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2D2FA-B9D5-EC39-B868-AE750AB0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799" y="643468"/>
            <a:ext cx="54596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E1CA4-4D00-7A5A-BFBE-CA5A40356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7308C-CB9F-61A6-06E8-AE061FFC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86" y="116383"/>
            <a:ext cx="9640645" cy="5696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2C11C-59F2-8268-6251-118F68ABB6CF}"/>
              </a:ext>
            </a:extLst>
          </p:cNvPr>
          <p:cNvSpPr txBox="1"/>
          <p:nvPr/>
        </p:nvSpPr>
        <p:spPr>
          <a:xfrm>
            <a:off x="1308846" y="6005639"/>
            <a:ext cx="8917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Excel will also </a:t>
            </a:r>
            <a:r>
              <a:rPr lang="en-US" sz="1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recalculate</a:t>
            </a: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update all formula results </a:t>
            </a:r>
            <a:r>
              <a:rPr lang="en-US" sz="1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when a file is opened</a:t>
            </a: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07497-56BF-2907-7A45-75537401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98" y="1005608"/>
            <a:ext cx="9697803" cy="5725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5E3AF6-6A56-53B3-F7C6-6CF5AC198A1F}"/>
              </a:ext>
            </a:extLst>
          </p:cNvPr>
          <p:cNvSpPr/>
          <p:nvPr/>
        </p:nvSpPr>
        <p:spPr>
          <a:xfrm>
            <a:off x="273188" y="252127"/>
            <a:ext cx="58228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 the Calculation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BB85B-5B9B-04D7-7F3F-239F7048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40" y="966286"/>
            <a:ext cx="9573961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1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5587B-C647-ECF0-E45E-721DBBE4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70969"/>
            <a:ext cx="12079386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1308848" y="1076137"/>
            <a:ext cx="9368118" cy="4624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3-2</a:t>
            </a: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 are creating a calculation in your worksheet. You want Excel to subtract a figure held in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</a:rPr>
              <a:t>C5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a total held in </a:t>
            </a:r>
            <a:r>
              <a:rPr lang="en-US" sz="2800" b="1" dirty="0">
                <a:effectLst/>
                <a:latin typeface="unset"/>
                <a:ea typeface="Times New Roman" panose="02020603050405020304" pitchFamily="18" charset="0"/>
              </a:rPr>
              <a:t>H2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then for the result to be divided by four. Which formula will calculate this correctly?</a:t>
            </a: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rtl="0">
              <a:buFont typeface="+mj-lt"/>
              <a:buAutoNum type="alphaUcPeriod"/>
            </a:pPr>
            <a:r>
              <a:rPr lang="en-US" sz="2400" b="1" i="1" dirty="0">
                <a:effectLst/>
                <a:latin typeface="Courier"/>
                <a:ea typeface="Times New Roman" panose="02020603050405020304" pitchFamily="18" charset="0"/>
              </a:rPr>
              <a:t>=C5-H2/4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lphaUcPeriod"/>
            </a:pPr>
            <a:r>
              <a:rPr lang="en-US" sz="2400" b="1" i="1" dirty="0">
                <a:effectLst/>
                <a:latin typeface="Courier"/>
                <a:ea typeface="Times New Roman" panose="02020603050405020304" pitchFamily="18" charset="0"/>
              </a:rPr>
              <a:t>=H2-C5/4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lphaUcPeriod"/>
            </a:pPr>
            <a:r>
              <a:rPr lang="en-US" sz="2400" b="1" i="1" dirty="0">
                <a:effectLst/>
                <a:latin typeface="Courier"/>
                <a:ea typeface="Times New Roman" panose="02020603050405020304" pitchFamily="18" charset="0"/>
              </a:rPr>
              <a:t>=(H2-C5)/4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hat is a good question? | Dragonfly Training">
            <a:extLst>
              <a:ext uri="{FF2B5EF4-FFF2-40B4-BE49-F238E27FC236}">
                <a16:creationId xmlns:a16="http://schemas.microsoft.com/office/drawing/2014/main" id="{2F67936F-EF2E-848A-A7EA-0227DAEA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29" y="62755"/>
            <a:ext cx="1982861" cy="19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6A2020-C4EE-61D1-9871-4A8FB79B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20" y="1266708"/>
            <a:ext cx="9191458" cy="5086726"/>
          </a:xfrm>
          <a:prstGeom prst="rect">
            <a:avLst/>
          </a:prstGeom>
        </p:spPr>
      </p:pic>
      <p:pic>
        <p:nvPicPr>
          <p:cNvPr id="2" name="Picture 2" descr="Small person and word ANSWER. Stock Photo by ©rukanoga 26677269">
            <a:extLst>
              <a:ext uri="{FF2B5EF4-FFF2-40B4-BE49-F238E27FC236}">
                <a16:creationId xmlns:a16="http://schemas.microsoft.com/office/drawing/2014/main" id="{CBE4C02F-CEE6-93F0-6A67-3D6774AF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625" y="0"/>
            <a:ext cx="1936423" cy="19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902AF-B5FD-C340-B93C-F1C7920399CC}"/>
              </a:ext>
            </a:extLst>
          </p:cNvPr>
          <p:cNvSpPr txBox="1"/>
          <p:nvPr/>
        </p:nvSpPr>
        <p:spPr>
          <a:xfrm>
            <a:off x="1397709" y="1418948"/>
            <a:ext cx="6094428" cy="6420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3-2</a:t>
            </a: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492906-87A7-5F5A-83A5-73DAD2A175E4}"/>
              </a:ext>
            </a:extLst>
          </p:cNvPr>
          <p:cNvSpPr/>
          <p:nvPr/>
        </p:nvSpPr>
        <p:spPr>
          <a:xfrm>
            <a:off x="1623526" y="518161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7281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- Free computer icons">
            <a:extLst>
              <a:ext uri="{FF2B5EF4-FFF2-40B4-BE49-F238E27FC236}">
                <a16:creationId xmlns:a16="http://schemas.microsoft.com/office/drawing/2014/main" id="{93EEA3AC-B5C9-B068-D603-16BECA95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3" y="645782"/>
            <a:ext cx="2572732" cy="25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12E21E-AEB5-3FA8-105F-39C3904A55F7}"/>
              </a:ext>
            </a:extLst>
          </p:cNvPr>
          <p:cNvSpPr/>
          <p:nvPr/>
        </p:nvSpPr>
        <p:spPr>
          <a:xfrm>
            <a:off x="3654780" y="1147318"/>
            <a:ext cx="511710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 3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EF448-D626-1783-C22C-F97D3F0EB436}"/>
              </a:ext>
            </a:extLst>
          </p:cNvPr>
          <p:cNvSpPr txBox="1"/>
          <p:nvPr/>
        </p:nvSpPr>
        <p:spPr>
          <a:xfrm>
            <a:off x="2618480" y="3487271"/>
            <a:ext cx="7870226" cy="825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8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Controlling calculations </a:t>
            </a:r>
          </a:p>
        </p:txBody>
      </p:sp>
    </p:spTree>
    <p:extLst>
      <p:ext uri="{BB962C8B-B14F-4D97-AF65-F5344CB8AC3E}">
        <p14:creationId xmlns:p14="http://schemas.microsoft.com/office/powerpoint/2010/main" val="15755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E15C4-1EF5-7C5F-9E20-517A0C4D6F53}"/>
              </a:ext>
            </a:extLst>
          </p:cNvPr>
          <p:cNvSpPr txBox="1"/>
          <p:nvPr/>
        </p:nvSpPr>
        <p:spPr>
          <a:xfrm>
            <a:off x="1048873" y="810445"/>
            <a:ext cx="9368118" cy="438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4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3-3</a:t>
            </a:r>
            <a:endParaRPr lang="en-US" sz="4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3-3</a:t>
            </a:r>
          </a:p>
          <a:p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Microsoft Excel worksheet contains the following formula:</a:t>
            </a:r>
          </a:p>
          <a:p>
            <a:r>
              <a:rPr lang="en-US" sz="2800" b="1" i="1" dirty="0"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           =A2*B3/C2+D4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operator in this calculation will Excel process first?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Division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Multiplication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Addition</a:t>
            </a:r>
          </a:p>
        </p:txBody>
      </p:sp>
      <p:pic>
        <p:nvPicPr>
          <p:cNvPr id="2050" name="Picture 2" descr="What is a good question? | Dragonfly Training">
            <a:extLst>
              <a:ext uri="{FF2B5EF4-FFF2-40B4-BE49-F238E27FC236}">
                <a16:creationId xmlns:a16="http://schemas.microsoft.com/office/drawing/2014/main" id="{2F67936F-EF2E-848A-A7EA-0227DAEA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29" y="62755"/>
            <a:ext cx="1982861" cy="19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mall person and word ANSWER. Stock Photo by ©rukanoga 26677269">
            <a:extLst>
              <a:ext uri="{FF2B5EF4-FFF2-40B4-BE49-F238E27FC236}">
                <a16:creationId xmlns:a16="http://schemas.microsoft.com/office/drawing/2014/main" id="{CBE4C02F-CEE6-93F0-6A67-3D6774AF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625" y="0"/>
            <a:ext cx="1936423" cy="19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3DAA0-F838-4A3D-526D-E43C2F54DCD5}"/>
              </a:ext>
            </a:extLst>
          </p:cNvPr>
          <p:cNvSpPr txBox="1"/>
          <p:nvPr/>
        </p:nvSpPr>
        <p:spPr>
          <a:xfrm>
            <a:off x="950235" y="522675"/>
            <a:ext cx="9368118" cy="4329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4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3-3</a:t>
            </a:r>
            <a:endParaRPr lang="en-US" sz="4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Microsoft Excel worksheet contains the following formula:</a:t>
            </a:r>
          </a:p>
          <a:p>
            <a:r>
              <a:rPr lang="en-US" sz="2800" b="1" i="1" dirty="0"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           =A2*B3/C2+D4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operator in this calculation will Excel process first?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Division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Multiplication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5666C-BB8B-CA0B-D0D7-3AF0F8B0048E}"/>
              </a:ext>
            </a:extLst>
          </p:cNvPr>
          <p:cNvSpPr txBox="1"/>
          <p:nvPr/>
        </p:nvSpPr>
        <p:spPr>
          <a:xfrm>
            <a:off x="5307106" y="5087612"/>
            <a:ext cx="6096000" cy="959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multiplication and division operators have greater priority than the addition, though they are equal. Excel will process them first and work left to right in the calculation.</a:t>
            </a:r>
            <a:endParaRPr lang="en-US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3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656989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7030A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288043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309199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2948755"/>
            <a:ext cx="6683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Calculating a Percentage of a Number</a:t>
            </a:r>
            <a:endParaRPr lang="en-US" sz="3200" b="1" dirty="0">
              <a:solidFill>
                <a:prstClr val="white"/>
              </a:solidFill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10625023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17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669C1-F1DC-FF8C-A82E-D7BE29C8A433}"/>
              </a:ext>
            </a:extLst>
          </p:cNvPr>
          <p:cNvSpPr txBox="1"/>
          <p:nvPr/>
        </p:nvSpPr>
        <p:spPr>
          <a:xfrm>
            <a:off x="905435" y="1014291"/>
            <a:ext cx="6096000" cy="67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1F1F1F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=500/100*10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D5158-6E4C-1B0D-F1E1-7E7CE00E9822}"/>
              </a:ext>
            </a:extLst>
          </p:cNvPr>
          <p:cNvSpPr/>
          <p:nvPr/>
        </p:nvSpPr>
        <p:spPr>
          <a:xfrm>
            <a:off x="7442937" y="1687809"/>
            <a:ext cx="9637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rgbClr val="D5372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0DC3-D9F9-1361-0B5E-DAA0422A9D73}"/>
              </a:ext>
            </a:extLst>
          </p:cNvPr>
          <p:cNvSpPr txBox="1"/>
          <p:nvPr/>
        </p:nvSpPr>
        <p:spPr>
          <a:xfrm>
            <a:off x="770964" y="3429000"/>
            <a:ext cx="6096000" cy="6735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3600" b="1">
                <a:solidFill>
                  <a:srgbClr val="1F1F1F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=A2/100*10</a:t>
            </a:r>
          </a:p>
        </p:txBody>
      </p:sp>
    </p:spTree>
    <p:extLst>
      <p:ext uri="{BB962C8B-B14F-4D97-AF65-F5344CB8AC3E}">
        <p14:creationId xmlns:p14="http://schemas.microsoft.com/office/powerpoint/2010/main" val="89306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sheet showing formula in C2 that multiplies by percentage figure in F2">
            <a:extLst>
              <a:ext uri="{FF2B5EF4-FFF2-40B4-BE49-F238E27FC236}">
                <a16:creationId xmlns:a16="http://schemas.microsoft.com/office/drawing/2014/main" id="{CF9DA0E1-E326-9F4F-7C2F-F8419865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70" y="208713"/>
            <a:ext cx="11454260" cy="6440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2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DACEF-B434-566C-BF9E-4304C2065716}"/>
              </a:ext>
            </a:extLst>
          </p:cNvPr>
          <p:cNvSpPr txBox="1"/>
          <p:nvPr/>
        </p:nvSpPr>
        <p:spPr>
          <a:xfrm>
            <a:off x="599849" y="413843"/>
            <a:ext cx="8355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Expressing one number as a percentage of another</a:t>
            </a:r>
            <a:endParaRPr lang="en-US" sz="2800" dirty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pic>
        <p:nvPicPr>
          <p:cNvPr id="6" name="Picture 5" descr="Worksheet with formula in E2 showing result of 50. Heading in E1 indicating it is a percentage.">
            <a:extLst>
              <a:ext uri="{FF2B5EF4-FFF2-40B4-BE49-F238E27FC236}">
                <a16:creationId xmlns:a16="http://schemas.microsoft.com/office/drawing/2014/main" id="{E8098294-991A-B26D-BD1D-B419484FAD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63" y="1013291"/>
            <a:ext cx="10161495" cy="571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6502B-2E2D-9EFE-4604-FC9D5100A1ED}"/>
              </a:ext>
            </a:extLst>
          </p:cNvPr>
          <p:cNvSpPr txBox="1"/>
          <p:nvPr/>
        </p:nvSpPr>
        <p:spPr>
          <a:xfrm>
            <a:off x="3209365" y="4688710"/>
            <a:ext cx="7404846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Calculation Generating a Standard Number Result</a:t>
            </a:r>
          </a:p>
        </p:txBody>
      </p:sp>
    </p:spTree>
    <p:extLst>
      <p:ext uri="{BB962C8B-B14F-4D97-AF65-F5344CB8AC3E}">
        <p14:creationId xmlns:p14="http://schemas.microsoft.com/office/powerpoint/2010/main" val="21435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DACEF-B434-566C-BF9E-4304C2065716}"/>
              </a:ext>
            </a:extLst>
          </p:cNvPr>
          <p:cNvSpPr txBox="1"/>
          <p:nvPr/>
        </p:nvSpPr>
        <p:spPr>
          <a:xfrm>
            <a:off x="599849" y="413843"/>
            <a:ext cx="8355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Expressing one number as a percentage of another</a:t>
            </a:r>
            <a:endParaRPr lang="en-US" sz="2800" dirty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 descr="Worksheet with shorter formula in E2 but showing result formatted as a percentage.">
            <a:extLst>
              <a:ext uri="{FF2B5EF4-FFF2-40B4-BE49-F238E27FC236}">
                <a16:creationId xmlns:a16="http://schemas.microsoft.com/office/drawing/2014/main" id="{02672FAF-82D1-2AE1-912F-82223643DA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11" y="1076044"/>
            <a:ext cx="9892553" cy="5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8CE662-83C0-F79F-13F4-A81443CDBC6B}"/>
              </a:ext>
            </a:extLst>
          </p:cNvPr>
          <p:cNvSpPr txBox="1"/>
          <p:nvPr/>
        </p:nvSpPr>
        <p:spPr>
          <a:xfrm>
            <a:off x="4069976" y="5494168"/>
            <a:ext cx="7602071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ts val="200"/>
              </a:spcBef>
              <a:defRPr sz="20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Calculation Generating a Percentage Figure Result</a:t>
            </a:r>
          </a:p>
        </p:txBody>
      </p:sp>
    </p:spTree>
    <p:extLst>
      <p:ext uri="{BB962C8B-B14F-4D97-AF65-F5344CB8AC3E}">
        <p14:creationId xmlns:p14="http://schemas.microsoft.com/office/powerpoint/2010/main" val="357232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06A58-6772-1B1C-919E-BEA816B5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54" y="784713"/>
            <a:ext cx="9974067" cy="59349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71F5F8-82A8-BBDC-5ABB-688C309ED16C}"/>
              </a:ext>
            </a:extLst>
          </p:cNvPr>
          <p:cNvSpPr/>
          <p:nvPr/>
        </p:nvSpPr>
        <p:spPr>
          <a:xfrm>
            <a:off x="254800" y="138382"/>
            <a:ext cx="44237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Formula begins with =</a:t>
            </a:r>
          </a:p>
        </p:txBody>
      </p:sp>
    </p:spTree>
    <p:extLst>
      <p:ext uri="{BB962C8B-B14F-4D97-AF65-F5344CB8AC3E}">
        <p14:creationId xmlns:p14="http://schemas.microsoft.com/office/powerpoint/2010/main" val="38442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DACEF-B434-566C-BF9E-4304C2065716}"/>
              </a:ext>
            </a:extLst>
          </p:cNvPr>
          <p:cNvSpPr txBox="1"/>
          <p:nvPr/>
        </p:nvSpPr>
        <p:spPr>
          <a:xfrm>
            <a:off x="599849" y="413843"/>
            <a:ext cx="8355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Increasing or Decreasing a Number by a Percentage</a:t>
            </a:r>
            <a:endParaRPr lang="en-US" sz="2800" dirty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 descr="Worksheet with formula in C2 showing B2 content multiplied by 110%.">
            <a:extLst>
              <a:ext uri="{FF2B5EF4-FFF2-40B4-BE49-F238E27FC236}">
                <a16:creationId xmlns:a16="http://schemas.microsoft.com/office/drawing/2014/main" id="{185E6B5B-1D56-F500-5F7F-EAE12F1B9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0" y="937063"/>
            <a:ext cx="10098741" cy="5680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8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DACEF-B434-566C-BF9E-4304C2065716}"/>
              </a:ext>
            </a:extLst>
          </p:cNvPr>
          <p:cNvSpPr txBox="1"/>
          <p:nvPr/>
        </p:nvSpPr>
        <p:spPr>
          <a:xfrm>
            <a:off x="599849" y="413843"/>
            <a:ext cx="8355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Calculating Percentage Difference in Excel</a:t>
            </a:r>
            <a:endParaRPr lang="en-US" sz="2800" dirty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5D6FE-3E0D-9227-DE89-C59DF09D66B4}"/>
              </a:ext>
            </a:extLst>
          </p:cNvPr>
          <p:cNvSpPr txBox="1"/>
          <p:nvPr/>
        </p:nvSpPr>
        <p:spPr>
          <a:xfrm>
            <a:off x="2366681" y="1865938"/>
            <a:ext cx="7835153" cy="47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1F1F1F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=(May Sales – April Sales)/April Sales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1FDF8-EC89-3BCF-6DC5-6D5434A2CCCC}"/>
              </a:ext>
            </a:extLst>
          </p:cNvPr>
          <p:cNvSpPr txBox="1"/>
          <p:nvPr/>
        </p:nvSpPr>
        <p:spPr>
          <a:xfrm>
            <a:off x="3424518" y="3605091"/>
            <a:ext cx="6096000" cy="3829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2400" b="1">
                <a:solidFill>
                  <a:srgbClr val="1F1F1F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=(D5-C5)/C5</a:t>
            </a:r>
          </a:p>
        </p:txBody>
      </p:sp>
    </p:spTree>
    <p:extLst>
      <p:ext uri="{BB962C8B-B14F-4D97-AF65-F5344CB8AC3E}">
        <p14:creationId xmlns:p14="http://schemas.microsoft.com/office/powerpoint/2010/main" val="20632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sheet with percentage difference formula in E5 showing result of 15%.">
            <a:extLst>
              <a:ext uri="{FF2B5EF4-FFF2-40B4-BE49-F238E27FC236}">
                <a16:creationId xmlns:a16="http://schemas.microsoft.com/office/drawing/2014/main" id="{8EC0E692-CE98-8936-849C-8F1ACBF7B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7" y="1088057"/>
            <a:ext cx="9865936" cy="55495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BE243E-7330-A20A-2DD2-B21A0F520E94}"/>
              </a:ext>
            </a:extLst>
          </p:cNvPr>
          <p:cNvSpPr txBox="1"/>
          <p:nvPr/>
        </p:nvSpPr>
        <p:spPr>
          <a:xfrm>
            <a:off x="599849" y="413843"/>
            <a:ext cx="8355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Calculating Percentage Difference in Excel</a:t>
            </a:r>
            <a:endParaRPr lang="en-US" sz="2800" dirty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91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74900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3: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Calculating profit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and margin.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436" y="1781166"/>
            <a:ext cx="9018494" cy="441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1</a:t>
            </a:r>
            <a:endParaRPr lang="en-US" sz="28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When you created the calculation in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G4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, you were able to use the double-click shortcut to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Autofill 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copies of the formula into the cells underneath. What data did Excel use as a visual reference to determine when to stop copying the formula?</a:t>
            </a:r>
          </a:p>
          <a:p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The block of information in row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201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. 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The block of information in column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The block of information in column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0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A803B8-5652-B33D-B497-38AE9434A44F}"/>
              </a:ext>
            </a:extLst>
          </p:cNvPr>
          <p:cNvGrpSpPr/>
          <p:nvPr/>
        </p:nvGrpSpPr>
        <p:grpSpPr>
          <a:xfrm>
            <a:off x="696909" y="995384"/>
            <a:ext cx="10798181" cy="4425028"/>
            <a:chOff x="696909" y="995384"/>
            <a:chExt cx="10798181" cy="4425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7AA57A-AD57-9DDB-A549-F174670FF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909" y="995384"/>
              <a:ext cx="10798181" cy="442502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6EE1BF-71A9-0B52-F02F-8B788EE0E8A7}"/>
                </a:ext>
              </a:extLst>
            </p:cNvPr>
            <p:cNvSpPr/>
            <p:nvPr/>
          </p:nvSpPr>
          <p:spPr>
            <a:xfrm>
              <a:off x="1766961" y="3917583"/>
              <a:ext cx="1442403" cy="400110"/>
            </a:xfrm>
            <a:prstGeom prst="rect">
              <a:avLst/>
            </a:prstGeom>
            <a:solidFill>
              <a:srgbClr val="F7FBF9"/>
            </a:solidFill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2000" b="1" cap="none" spc="0" dirty="0">
                  <a:ln>
                    <a:solidFill>
                      <a:schemeClr val="accent6"/>
                    </a:solidFill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</a:rPr>
                <a:t>Explanation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20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436" y="1781166"/>
            <a:ext cx="10243858" cy="441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2</a:t>
            </a:r>
            <a:endParaRPr lang="en-US" sz="28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In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H4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 you created a formula that worked out the total shipping cost.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P1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 contained the $5 per item shipping charge. Column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 contained multiple rows of entries. Which of the following was the correct syntax for the formula to ensure that it copied correctly when you used the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Autofill 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shortcut?</a:t>
            </a:r>
          </a:p>
          <a:p>
            <a:pPr lvl="2"/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=F4*P1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=F4*$P$1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=$F$4*P1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3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14AC121-8735-E3A2-6F9D-9FB0B98A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85" y="1192235"/>
            <a:ext cx="10340263" cy="4699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587B93-3D3E-D498-545E-5DE4A7358714}"/>
              </a:ext>
            </a:extLst>
          </p:cNvPr>
          <p:cNvSpPr/>
          <p:nvPr/>
        </p:nvSpPr>
        <p:spPr>
          <a:xfrm>
            <a:off x="1775930" y="3989304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07806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D38008-EC26-3562-9A56-40079BB0B357}"/>
              </a:ext>
            </a:extLst>
          </p:cNvPr>
          <p:cNvGrpSpPr/>
          <p:nvPr/>
        </p:nvGrpSpPr>
        <p:grpSpPr>
          <a:xfrm>
            <a:off x="685799" y="308163"/>
            <a:ext cx="5906673" cy="1359274"/>
            <a:chOff x="802340" y="469527"/>
            <a:chExt cx="5906673" cy="1359274"/>
          </a:xfrm>
        </p:grpSpPr>
        <p:pic>
          <p:nvPicPr>
            <p:cNvPr id="1026" name="Picture 2" descr="Exercise-Questions2 - A More Beautiful Question by Warren Berger">
              <a:extLst>
                <a:ext uri="{FF2B5EF4-FFF2-40B4-BE49-F238E27FC236}">
                  <a16:creationId xmlns:a16="http://schemas.microsoft.com/office/drawing/2014/main" id="{A51A044D-8CFC-6770-87C7-BB4183085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0" y="469527"/>
              <a:ext cx="1359274" cy="13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29828-6F0E-4A34-48BE-1FF77B528830}"/>
                </a:ext>
              </a:extLst>
            </p:cNvPr>
            <p:cNvSpPr/>
            <p:nvPr/>
          </p:nvSpPr>
          <p:spPr>
            <a:xfrm>
              <a:off x="2161614" y="764443"/>
              <a:ext cx="454739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Exercise Questions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09C47-E26B-C703-41FE-A5E13293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436" y="1996611"/>
            <a:ext cx="10243858" cy="397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Question 3</a:t>
            </a:r>
            <a:endParaRPr lang="en-US" sz="28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In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J4,</a:t>
            </a: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 you created a formula with parentheses to set a new retail price by adding numbers together and working out a percentage increase. What result did you get for the calculation?</a:t>
            </a:r>
          </a:p>
          <a:p>
            <a:pPr lvl="2"/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$333.24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$222.16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$224.66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2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E3F988F-875D-DB79-F204-C3749E11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06" y="1032608"/>
            <a:ext cx="10362387" cy="41615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CBE82A-5AA9-A00F-040C-7A012B422181}"/>
              </a:ext>
            </a:extLst>
          </p:cNvPr>
          <p:cNvSpPr/>
          <p:nvPr/>
        </p:nvSpPr>
        <p:spPr>
          <a:xfrm>
            <a:off x="1569738" y="3429000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50143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CC33C-9D5D-085A-84AD-3FA68019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18574"/>
            <a:ext cx="12012701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z on Belgium">
            <a:extLst>
              <a:ext uri="{FF2B5EF4-FFF2-40B4-BE49-F238E27FC236}">
                <a16:creationId xmlns:a16="http://schemas.microsoft.com/office/drawing/2014/main" id="{B735E5B5-1275-42FF-D904-4D7FD40F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5" y="0"/>
            <a:ext cx="97378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8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3454E0F-9C3B-5D59-CFD3-42A353252EE9}"/>
              </a:ext>
            </a:extLst>
          </p:cNvPr>
          <p:cNvSpPr txBox="1"/>
          <p:nvPr/>
        </p:nvSpPr>
        <p:spPr>
          <a:xfrm>
            <a:off x="502024" y="1642620"/>
            <a:ext cx="11232776" cy="4862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1</a:t>
            </a:r>
            <a:endParaRPr lang="en-US" sz="2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are creating a formula in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C2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your worksheet. The calculation only needs to appear in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C2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You have typed the following formulas: 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8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A3*D15/45*F17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However, there is an error in the syntax of this formula. What part of the formula is missing?</a:t>
            </a:r>
          </a:p>
          <a:p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Dollar Signs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 Equals Sign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Parentheses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2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pic>
        <p:nvPicPr>
          <p:cNvPr id="4" name="Picture 3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D8A8CFF6-482A-C76B-40BA-384A27EF2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6" y="1642620"/>
            <a:ext cx="10120460" cy="43844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26127E-B8C8-1063-FF3D-14202FC70C00}"/>
              </a:ext>
            </a:extLst>
          </p:cNvPr>
          <p:cNvSpPr/>
          <p:nvPr/>
        </p:nvSpPr>
        <p:spPr>
          <a:xfrm>
            <a:off x="1291832" y="497542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7833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BFCF48-D07C-1C05-ECAA-0375A372FE66}"/>
              </a:ext>
            </a:extLst>
          </p:cNvPr>
          <p:cNvSpPr txBox="1"/>
          <p:nvPr/>
        </p:nvSpPr>
        <p:spPr>
          <a:xfrm>
            <a:off x="1066800" y="1547071"/>
            <a:ext cx="9816353" cy="461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2</a:t>
            </a: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D2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of your worksheet contains the weekly sales total.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D7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contains the overall monthly sales. You need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E2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show what percentage the week one total is of the overall monthly total. You’ve already applied the percentage format to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E2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Which of the following options is the correct syntax for the formula?</a:t>
            </a:r>
          </a:p>
          <a:p>
            <a:pPr lvl="2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=D7/D2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=D2/D7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4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=D2/D7*100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9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DB47A7-FCC5-1B15-81A7-0142092CF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9" y="1809320"/>
            <a:ext cx="10027023" cy="41340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EF5310-594B-A192-82A5-902AD99776BA}"/>
              </a:ext>
            </a:extLst>
          </p:cNvPr>
          <p:cNvSpPr/>
          <p:nvPr/>
        </p:nvSpPr>
        <p:spPr>
          <a:xfrm>
            <a:off x="1569740" y="4428568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86543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95296B-DE44-E741-52EF-23CBCB8B3890}"/>
              </a:ext>
            </a:extLst>
          </p:cNvPr>
          <p:cNvSpPr txBox="1"/>
          <p:nvPr/>
        </p:nvSpPr>
        <p:spPr>
          <a:xfrm>
            <a:off x="1246094" y="1900289"/>
            <a:ext cx="9215718" cy="3631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3</a:t>
            </a: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 or False: When Excel processes the following formula, it will first multiply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A1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by cell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C3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before it processes the addition.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36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=(B15+D45)-(A1*C3)</a:t>
            </a:r>
          </a:p>
          <a:p>
            <a:pPr algn="ctr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False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7E1604-BF71-2216-E2B6-C2175711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8" y="1835168"/>
            <a:ext cx="10529047" cy="3900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4C4F2F-97EB-CE78-AAAD-43C7D988DE8F}"/>
              </a:ext>
            </a:extLst>
          </p:cNvPr>
          <p:cNvSpPr/>
          <p:nvPr/>
        </p:nvSpPr>
        <p:spPr>
          <a:xfrm>
            <a:off x="1560773" y="4347890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1099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AD74A6-AE1D-9F21-C210-F9D453522F9D}"/>
              </a:ext>
            </a:extLst>
          </p:cNvPr>
          <p:cNvSpPr txBox="1"/>
          <p:nvPr/>
        </p:nvSpPr>
        <p:spPr>
          <a:xfrm>
            <a:off x="636493" y="1642620"/>
            <a:ext cx="11062447" cy="4062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4</a:t>
            </a: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have created the following formula in your worksheet: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36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=D4+$C$6-E4+F6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use the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Autofill 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feature to copy the formula down the column. Which of the cell references will update with new row numbers?</a:t>
            </a:r>
          </a:p>
          <a:p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C6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E4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F6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D4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C6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E4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D4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E4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F6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pic>
        <p:nvPicPr>
          <p:cNvPr id="4" name="Picture 3" descr="A screenshot of a formula&#10;&#10;Description automatically generated">
            <a:extLst>
              <a:ext uri="{FF2B5EF4-FFF2-40B4-BE49-F238E27FC236}">
                <a16:creationId xmlns:a16="http://schemas.microsoft.com/office/drawing/2014/main" id="{C01C6645-9E8E-68AF-71AD-55C56230E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" y="1727760"/>
            <a:ext cx="10260106" cy="4790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046164-8541-C81D-4FB8-65653F1C3E76}"/>
              </a:ext>
            </a:extLst>
          </p:cNvPr>
          <p:cNvSpPr/>
          <p:nvPr/>
        </p:nvSpPr>
        <p:spPr>
          <a:xfrm>
            <a:off x="1291832" y="5172642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91786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4F68377-C114-6D27-5940-4B2F5BE1545D}"/>
              </a:ext>
            </a:extLst>
          </p:cNvPr>
          <p:cNvSpPr txBox="1"/>
          <p:nvPr/>
        </p:nvSpPr>
        <p:spPr>
          <a:xfrm>
            <a:off x="1147482" y="1838443"/>
            <a:ext cx="10390093" cy="4431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5</a:t>
            </a:r>
            <a:endParaRPr lang="en-US" sz="3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mathematical sign does Excel process last when calculating the results of the following formula?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3600" b="1" i="1" dirty="0">
                <a:solidFill>
                  <a:srgbClr val="333333"/>
                </a:solidFill>
                <a:effectLst/>
                <a:latin typeface="Courier"/>
                <a:ea typeface="Times New Roman" panose="02020603050405020304" pitchFamily="18" charset="0"/>
                <a:cs typeface="Arial" panose="020B0604020202020204" pitchFamily="34" charset="0"/>
              </a:rPr>
              <a:t>=D4+C3/N5*B3</a:t>
            </a:r>
          </a:p>
          <a:p>
            <a:pPr algn="ctr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plus sign.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Division sign.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UcPeriod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Multiplication sign.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2800" b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8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E33C6-8FBC-6594-000F-C79C78F5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37626"/>
            <a:ext cx="12012701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801800-360B-C654-EC62-80669A753C77}"/>
              </a:ext>
            </a:extLst>
          </p:cNvPr>
          <p:cNvGrpSpPr/>
          <p:nvPr/>
        </p:nvGrpSpPr>
        <p:grpSpPr>
          <a:xfrm>
            <a:off x="166540" y="193249"/>
            <a:ext cx="3318135" cy="1449371"/>
            <a:chOff x="166540" y="193249"/>
            <a:chExt cx="3318135" cy="1449371"/>
          </a:xfrm>
        </p:grpSpPr>
        <p:pic>
          <p:nvPicPr>
            <p:cNvPr id="4098" name="Picture 2" descr="Super quizzes - SuperGuide">
              <a:extLst>
                <a:ext uri="{FF2B5EF4-FFF2-40B4-BE49-F238E27FC236}">
                  <a16:creationId xmlns:a16="http://schemas.microsoft.com/office/drawing/2014/main" id="{11CE246E-4FAB-0B48-6D47-6845A684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40" y="193249"/>
              <a:ext cx="2576660" cy="144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1BA96-1EBF-7CFB-0658-7801FED81103}"/>
                </a:ext>
              </a:extLst>
            </p:cNvPr>
            <p:cNvSpPr/>
            <p:nvPr/>
          </p:nvSpPr>
          <p:spPr>
            <a:xfrm>
              <a:off x="2831932" y="317769"/>
              <a:ext cx="652743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7200" b="1" dirty="0">
                  <a:ln w="38100">
                    <a:solidFill>
                      <a:srgbClr val="B62E24"/>
                    </a:solidFill>
                    <a:prstDash val="solid"/>
                  </a:ln>
                  <a:solidFill>
                    <a:srgbClr val="DEDAD9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</a:t>
              </a: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27E9AF-B42A-32FC-F257-F230F18C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3" y="1642620"/>
            <a:ext cx="10376647" cy="4234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182E76-3910-AC1C-0E31-8FD5D7BE1409}"/>
              </a:ext>
            </a:extLst>
          </p:cNvPr>
          <p:cNvSpPr/>
          <p:nvPr/>
        </p:nvSpPr>
        <p:spPr>
          <a:xfrm>
            <a:off x="1291832" y="4267206"/>
            <a:ext cx="1442403" cy="400110"/>
          </a:xfrm>
          <a:prstGeom prst="rect">
            <a:avLst/>
          </a:prstGeom>
          <a:solidFill>
            <a:srgbClr val="F7FBF9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7519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Thank You Messages for Lectures and Presentations">
            <a:extLst>
              <a:ext uri="{FF2B5EF4-FFF2-40B4-BE49-F238E27FC236}">
                <a16:creationId xmlns:a16="http://schemas.microsoft.com/office/drawing/2014/main" id="{ACBEEE0B-4048-7162-914E-9F50594F48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6E25A-C259-B9EC-9F47-8A013988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409153"/>
            <a:ext cx="5249008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1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43D89-BC52-761C-301E-0AA69FD9F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0" y="680894"/>
            <a:ext cx="10069330" cy="58205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8A3A9D-32D1-5A7E-0884-3F5DA8DBD4CF}"/>
              </a:ext>
            </a:extLst>
          </p:cNvPr>
          <p:cNvGrpSpPr/>
          <p:nvPr/>
        </p:nvGrpSpPr>
        <p:grpSpPr>
          <a:xfrm>
            <a:off x="3836894" y="188276"/>
            <a:ext cx="3902132" cy="2115653"/>
            <a:chOff x="3836894" y="188276"/>
            <a:chExt cx="3902132" cy="21156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E0D1CD-218D-1681-BA35-06698B2C877D}"/>
                </a:ext>
              </a:extLst>
            </p:cNvPr>
            <p:cNvSpPr/>
            <p:nvPr/>
          </p:nvSpPr>
          <p:spPr>
            <a:xfrm>
              <a:off x="5528741" y="188276"/>
              <a:ext cx="221028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formula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6A3261-1EDD-7D44-767B-74353AA98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894" y="635248"/>
              <a:ext cx="1691847" cy="16686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EFE36F6-840D-78D4-C24E-97993FA50651}"/>
              </a:ext>
            </a:extLst>
          </p:cNvPr>
          <p:cNvGrpSpPr/>
          <p:nvPr/>
        </p:nvGrpSpPr>
        <p:grpSpPr>
          <a:xfrm>
            <a:off x="3182471" y="2750901"/>
            <a:ext cx="3948397" cy="702597"/>
            <a:chOff x="3648636" y="70454"/>
            <a:chExt cx="3948397" cy="7025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3FE888-2383-6722-93C3-331A4B11A807}"/>
                </a:ext>
              </a:extLst>
            </p:cNvPr>
            <p:cNvSpPr/>
            <p:nvPr/>
          </p:nvSpPr>
          <p:spPr>
            <a:xfrm>
              <a:off x="5670735" y="188276"/>
              <a:ext cx="192629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Result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DF127CD-637E-46A7-D4B6-D65712E64A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636" y="70454"/>
              <a:ext cx="1880105" cy="5647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06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4E69E-50D0-35E4-1C10-CC5B43BC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1049287"/>
            <a:ext cx="10031225" cy="60682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585963-E6E1-FD8F-F099-E84BFA2E95DD}"/>
              </a:ext>
            </a:extLst>
          </p:cNvPr>
          <p:cNvSpPr/>
          <p:nvPr/>
        </p:nvSpPr>
        <p:spPr>
          <a:xfrm>
            <a:off x="715375" y="402956"/>
            <a:ext cx="29370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Static Formula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FB5B40-376A-211E-4B32-50ABAB54A458}"/>
              </a:ext>
            </a:extLst>
          </p:cNvPr>
          <p:cNvSpPr/>
          <p:nvPr/>
        </p:nvSpPr>
        <p:spPr>
          <a:xfrm>
            <a:off x="4313158" y="4986519"/>
            <a:ext cx="56784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Always generate the same result </a:t>
            </a:r>
          </a:p>
        </p:txBody>
      </p:sp>
    </p:spTree>
    <p:extLst>
      <p:ext uri="{BB962C8B-B14F-4D97-AF65-F5344CB8AC3E}">
        <p14:creationId xmlns:p14="http://schemas.microsoft.com/office/powerpoint/2010/main" val="37807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1068</Words>
  <Application>Microsoft Office PowerPoint</Application>
  <PresentationFormat>Widescreen</PresentationFormat>
  <Paragraphs>213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Arial Black</vt:lpstr>
      <vt:lpstr>Calibri</vt:lpstr>
      <vt:lpstr>Calibri Light</vt:lpstr>
      <vt:lpstr>Corbel</vt:lpstr>
      <vt:lpstr>Courier</vt:lpstr>
      <vt:lpstr>MV Boli</vt:lpstr>
      <vt:lpstr>Open Sans</vt:lpstr>
      <vt:lpstr>Times New Roman</vt:lpstr>
      <vt:lpstr>unset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3:  Calculating profit  and margin.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Fawzy</dc:creator>
  <cp:lastModifiedBy>Said Fawzy</cp:lastModifiedBy>
  <cp:revision>95</cp:revision>
  <dcterms:created xsi:type="dcterms:W3CDTF">2023-05-21T05:44:35Z</dcterms:created>
  <dcterms:modified xsi:type="dcterms:W3CDTF">2023-11-02T08:49:06Z</dcterms:modified>
</cp:coreProperties>
</file>